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7" r:id="rId4"/>
    <p:sldId id="288" r:id="rId5"/>
    <p:sldId id="297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8" r:id="rId14"/>
    <p:sldId id="299" r:id="rId15"/>
    <p:sldId id="300" r:id="rId16"/>
    <p:sldId id="301" r:id="rId17"/>
    <p:sldId id="277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0" autoAdjust="0"/>
    <p:restoredTop sz="94660"/>
  </p:normalViewPr>
  <p:slideViewPr>
    <p:cSldViewPr>
      <p:cViewPr varScale="1">
        <p:scale>
          <a:sx n="65" d="100"/>
          <a:sy n="65" d="100"/>
        </p:scale>
        <p:origin x="90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2EF6-822B-48A1-A2A2-D8DED31A7B0E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4CBC-D3D7-4193-AC91-150744CB4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89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E4CBC-D3D7-4193-AC91-150744CB42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80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543800" cy="1524000"/>
          </a:xfrm>
        </p:spPr>
        <p:txBody>
          <a:bodyPr/>
          <a:lstStyle/>
          <a:p>
            <a:pPr algn="ctr"/>
            <a:br>
              <a:rPr lang="ru-RU" sz="5400" dirty="0">
                <a:solidFill>
                  <a:schemeClr val="bg1"/>
                </a:solidFill>
              </a:rPr>
            </a:br>
            <a:r>
              <a:rPr lang="ru-RU" sz="5400" b="1" dirty="0">
                <a:solidFill>
                  <a:schemeClr val="accent1"/>
                </a:solidFill>
                <a:latin typeface="TimesNewRoman,Bold"/>
              </a:rPr>
              <a:t>КИНЕСТЕТИЧЕСКИЕ ДАТЧИКИ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1026" name="Picture 2" descr="http://www.robogeek.ru/files/blogs/0007/3722/_cache/fit650x800-protez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094" y="0"/>
            <a:ext cx="61912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5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1051" y="1114866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just"/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Резистивный дат­­чик положения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(РДП) пред­ставляет собой вклю­­ченный по схеме делителя напряжений резистивный ЧЭ, информативный параметр которого - сопротивление регулируется положением подвижного контакта.</a:t>
            </a:r>
          </a:p>
          <a:p>
            <a:pPr indent="182880" algn="just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182880"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РДП относятся к преобразователям с 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абсолютным отсчетом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- их функция преобразования монотонна и непрерывна. Датчики этого типа не требуют подсчета полных циклов измерения. Благодаря этому, кратковременная потеря информации не приводит к накоплению погрешности.</a:t>
            </a:r>
          </a:p>
          <a:p>
            <a:pPr indent="182880" algn="just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РДП классифицируются по следующим признакам:</a:t>
            </a:r>
          </a:p>
          <a:p>
            <a:pPr algn="just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по типу ЧЭ: проволочные (реостатные) и пленочные.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по траектории перемещения скользящего контакта: линейные, круговые (</a:t>
            </a:r>
            <a:r>
              <a:rPr lang="ru-RU" b="1" i="1" dirty="0" err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ru-RU" b="1" i="1" baseline="-25000" dirty="0" err="1">
                <a:solidFill>
                  <a:srgbClr val="000000"/>
                </a:solidFill>
                <a:latin typeface="Arial" panose="020B0604020202020204" pitchFamily="34" charset="0"/>
              </a:rPr>
              <a:t>max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 &lt; 360</a:t>
            </a:r>
            <a:r>
              <a:rPr lang="ru-RU" b="1" i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) и геликоидальные (</a:t>
            </a:r>
            <a:r>
              <a:rPr lang="ru-RU" b="1" i="1" dirty="0" err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ru-RU" b="1" i="1" baseline="-25000" dirty="0" err="1">
                <a:solidFill>
                  <a:srgbClr val="000000"/>
                </a:solidFill>
                <a:latin typeface="Arial" panose="020B0604020202020204" pitchFamily="34" charset="0"/>
              </a:rPr>
              <a:t>max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 &gt; 360</a:t>
            </a:r>
            <a:r>
              <a:rPr lang="ru-RU" b="1" i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</a:rPr>
              <a:t>по способу съема сигнала: контактные и бесконтак­тные.</a:t>
            </a:r>
            <a:endParaRPr lang="ru-RU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561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1" y="608119"/>
            <a:ext cx="83037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Конструктивно РДП выполнен в виде потенциометра с подвижным движком. В большинстве случаев движок механически связан с потенциометром и представляет собой скользящий контакт. В некоторых моделях контакт заменен оптической или магнитной связью. На рис. 3.2 представлены схемы кругового и линейного РДП.</a:t>
            </a:r>
          </a:p>
          <a:p>
            <a:pPr indent="182880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Сопротивление РДП в процессе работы изменяется по закону:</a:t>
            </a:r>
          </a:p>
          <a:p>
            <a:pPr indent="182880"/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2880"/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2880"/>
            <a:endParaRPr lang="ru-RU" alt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 </a:t>
            </a:r>
            <a:r>
              <a:rPr lang="ru-RU" alt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altLang="ru-RU" b="1" baseline="-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сопротивление РДП,              - от­­носительное перемещение дви­ж­ка.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ttp://textarchive.ru/images/723/1445112/402360d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25899"/>
            <a:ext cx="4604545" cy="224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textarchive.ru/images/723/1445112/6171d47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117" y="3022229"/>
            <a:ext cx="878867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textarchive.ru/images/723/1445112/m52e50a36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051" y="2349412"/>
            <a:ext cx="1320081" cy="571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63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556792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Простейшими РДП являлись реостаты или системы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Рустрата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Они состояли из константановой или никелиновой проволоки, навитой на корпус, по которой перемещался медный ползунок. Элемент сопротивления современных РДП также выполнен в виде проволоки, обладающей малым температурным коэффициентом сопротивления </a:t>
            </a:r>
            <a:r>
              <a:rPr lang="ru-RU" alt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altLang="ru-RU" b="1" baseline="-30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малой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термоЭДС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коррозионной стойкостью. Таким требованиям удовлетворяют материалы на основе константана (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Cu-Ni-Mn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манганина и других медно-никелевых сплавов, нихрома. Витки проволоки изолированы друг от друга эмалью, открыта лишь та часть проволоки, по которой скользит контакт. Другим типом элемента сопротивления являются проводящие углеродные пленки (размер зерен ~ 0,01 мм).</a:t>
            </a:r>
          </a:p>
        </p:txBody>
      </p:sp>
    </p:spTree>
    <p:extLst>
      <p:ext uri="{BB962C8B-B14F-4D97-AF65-F5344CB8AC3E}">
        <p14:creationId xmlns:p14="http://schemas.microsoft.com/office/powerpoint/2010/main" val="2132892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513928"/>
              </p:ext>
            </p:extLst>
          </p:nvPr>
        </p:nvGraphicFramePr>
        <p:xfrm>
          <a:off x="683568" y="5433784"/>
          <a:ext cx="7704855" cy="731520"/>
        </p:xfrm>
        <a:graphic>
          <a:graphicData uri="http://schemas.openxmlformats.org/drawingml/2006/table">
            <a:tbl>
              <a:tblPr/>
              <a:tblGrid>
                <a:gridCol w="2288571">
                  <a:extLst>
                    <a:ext uri="{9D8B030D-6E8A-4147-A177-3AD203B41FA5}">
                      <a16:colId xmlns:a16="http://schemas.microsoft.com/office/drawing/2014/main" val="3290520731"/>
                    </a:ext>
                  </a:extLst>
                </a:gridCol>
                <a:gridCol w="1805428">
                  <a:extLst>
                    <a:ext uri="{9D8B030D-6E8A-4147-A177-3AD203B41FA5}">
                      <a16:colId xmlns:a16="http://schemas.microsoft.com/office/drawing/2014/main" val="3404930143"/>
                    </a:ext>
                  </a:extLst>
                </a:gridCol>
                <a:gridCol w="1805428">
                  <a:extLst>
                    <a:ext uri="{9D8B030D-6E8A-4147-A177-3AD203B41FA5}">
                      <a16:colId xmlns:a16="http://schemas.microsoft.com/office/drawing/2014/main" val="1210332119"/>
                    </a:ext>
                  </a:extLst>
                </a:gridCol>
                <a:gridCol w="1805428">
                  <a:extLst>
                    <a:ext uri="{9D8B030D-6E8A-4147-A177-3AD203B41FA5}">
                      <a16:colId xmlns:a16="http://schemas.microsoft.com/office/drawing/2014/main" val="39073720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/>
                        </a:rPr>
                        <a:t>Класс точности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effectLst/>
                        </a:rPr>
                        <a:t>I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/>
                        </a:rPr>
                        <a:t>П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>
                          <a:effectLst/>
                        </a:rPr>
                        <a:t>Ш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772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Погрешность, %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+ 0,25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+ 0,5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+ 1,0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1369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383758"/>
            <a:ext cx="7992888" cy="5047536"/>
          </a:xfrm>
          <a:prstGeom prst="rect">
            <a:avLst/>
          </a:prstGeom>
          <a:solidFill>
            <a:srgbClr val="F9F9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2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Характеристики РДП разделяют на две группы: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эксплуатационные,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метрологические.</a:t>
            </a: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К первым относятся: 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номинальное сопротивление </a:t>
            </a:r>
            <a:r>
              <a:rPr kumimoji="0" lang="ru-RU" alt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</a:t>
            </a:r>
            <a:r>
              <a:rPr kumimoji="0" lang="ru-RU" altLang="ru-RU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0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(обычно  0,1 ...  100 кОм ), допуск на номинал </a:t>
            </a:r>
            <a:r>
              <a:rPr kumimoji="0" lang="ru-RU" altLang="ru-RU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DR</a:t>
            </a:r>
            <a:r>
              <a:rPr kumimoji="0" lang="ru-RU" altLang="ru-RU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0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(± 1%), максимальная частота входного воздействия </a:t>
            </a:r>
            <a:r>
              <a:rPr kumimoji="0" lang="ru-RU" altLang="ru-RU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</a:t>
            </a:r>
            <a:r>
              <a:rPr kumimoji="0" lang="ru-RU" altLang="ru-RU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max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(до 1 кГц ) и срок службы (измеряется в циклах полного преобразования: 10</a:t>
            </a:r>
            <a:r>
              <a:rPr kumimoji="0" lang="ru-RU" altLang="ru-RU" b="0" i="1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6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циклов для реостатного РДП,  10</a:t>
            </a:r>
            <a:r>
              <a:rPr kumimoji="0" lang="ru-RU" altLang="ru-RU" b="0" i="1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8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- для пластикового).</a:t>
            </a:r>
            <a:endParaRPr kumimoji="0" lang="ru-RU" altLang="ru-RU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Среди метрологических характеристик выделяют: 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погрешность нелинейности </a:t>
            </a:r>
            <a:r>
              <a:rPr kumimoji="0" lang="ru-RU" altLang="ru-RU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</a:t>
            </a:r>
            <a:r>
              <a:rPr kumimoji="0" lang="ru-RU" altLang="ru-RU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нл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разрешающая способность (погреш­ность нечувствительности </a:t>
            </a:r>
            <a:r>
              <a:rPr kumimoji="0" lang="ru-RU" altLang="ru-RU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</a:t>
            </a:r>
            <a:r>
              <a:rPr kumimoji="0" lang="ru-RU" altLang="ru-RU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нч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), погрешность люфта </a:t>
            </a:r>
            <a:r>
              <a:rPr kumimoji="0" lang="ru-RU" altLang="ru-RU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</a:t>
            </a:r>
            <a:r>
              <a:rPr kumimoji="0" lang="ru-RU" altLang="ru-RU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л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и погрешность вследствие шума сигнала. В соответствии со значением полной погрешности РДП отечественные модели, используемые в робототехнике, принято разделять на три класса точности.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(таблица).</a:t>
            </a: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Классы точности отечественных РДП</a:t>
            </a:r>
          </a:p>
        </p:txBody>
      </p:sp>
    </p:spTree>
    <p:extLst>
      <p:ext uri="{BB962C8B-B14F-4D97-AF65-F5344CB8AC3E}">
        <p14:creationId xmlns:p14="http://schemas.microsoft.com/office/powerpoint/2010/main" val="783334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1051" y="2708920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К 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достоинствам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РДП следует отнести простоту построения измерительных схем, высокий уровень выход­ного сигнала, малогабаритность и «встраиваемость» в оборудование. Следует отметить также, что они обладают радиационной стойкостью; и низкой стоимостью.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182880" algn="just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182880" algn="just"/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Недостатками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РДП являются нелинейность характеристики при нагрузке, наличие зоны нечувствительности и малая износостойкость (не более 10</a:t>
            </a:r>
            <a:r>
              <a:rPr lang="ru-RU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поворотов оси) для лучших моделей контактных РДП. Для них характерна также сравнительно малая частота вращения (до 100 ... 200 об/мин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); чувствительность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к вибрациям и загрязнению.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6" name="Picture 4" descr="ÐÐ°ÑÑÐ¸Ð½ÐºÐ¸ Ð¿Ð¾ Ð·Ð°Ð¿ÑÐ¾ÑÑ Ð ÐµÐ·Ð¸ÑÑÐ¸Ð²Ð½ÑÐ¹ Ð´Ð°ÑÂ­Â­ÑÐ¸Ðº Ð¿Ð¾Ð»Ð¾Ð¶ÐµÐ½Ð¸Ñ hj,jnj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48680"/>
            <a:ext cx="3480321" cy="224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106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9702" y="499461"/>
            <a:ext cx="80555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Основу 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электромагнитных датчиков положения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(ЭДП)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составляют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индуктивные или индукционные ЧЭ. Самые простые ЭДП строятся на базе 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</a:rPr>
              <a:t>индуктивных 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ЧЭ дроссельного типа.</a:t>
            </a:r>
            <a:endParaRPr lang="ru-RU" dirty="0"/>
          </a:p>
        </p:txBody>
      </p:sp>
      <p:pic>
        <p:nvPicPr>
          <p:cNvPr id="1026" name="Picture 2" descr="ÐÐ°ÑÑÐ¸Ð½ÐºÐ¸ Ð¿Ð¾ Ð·Ð°Ð¿ÑÐ¾ÑÑ Ð­Ð»ÐµÐºÑÑÐ¾Ð¼Ð°Ð³Ð½Ð¸ÑÐ½ÑÐµ Ð´Ð°ÑÑÐ¸ÐºÐ¸ Ð¿Ð¾Ð»Ð¾Ð¶ÐµÐ½Ð¸Ñ ÑÐ¾Ð±Ð¾ÑÐ¾Ð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187" y="1988840"/>
            <a:ext cx="2832249" cy="28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66415" y="1356479"/>
            <a:ext cx="549777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Индуктивные ЭДП, как правило, содержат встроенный сердечник, однако известны схемы, в которых регистрируется изменение поля внешнего магнита. Нередко применяются магниторезистивные ЧЭ и ЧЭ на основе эффекта Холла. Так, например, ЭДП со встро­енными магнитами, работающий по принципу прерывания магнитного зазора между магнитом и ЧЭ, используется в качестве дискретного измерителя угла. Похожие датчики установлены в системах электронного зажигания автомобилей ВАЗ 2108 … 2110 (2AV54).</a:t>
            </a:r>
          </a:p>
          <a:p>
            <a:pPr indent="182880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Во всех схемах ЭДП ЧЭ воспринимают изменение магнитного поля, поэтому они являются также из­ме­рителями индукции. (Промышленно выпускаются магнетометры с диапазонами измерения ± 2 … ± 2500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Гс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33243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1614" y="908720"/>
            <a:ext cx="823172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 algn="just"/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Наиболее точные ЭДП строятся на базе 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индукционного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 подхода, в соответствии с которым магнитный контур образуют несколько катушек - первичных и вторичных, причем во вторичных индуцируется 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ЭДС индукции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, величина которой про­порцио­нальна относительному положению кату­шек. Поэтому, индукционные ЭДП относятся к классу электрических машин и разделяются на шесть основных групп:</a:t>
            </a:r>
          </a:p>
          <a:p>
            <a:pPr indent="182880" algn="just"/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дифференциальные трансформаторы,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индукционные потенциометры и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микро­сины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сельсины;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резольверы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(Р, называемые также вра­щаю­щимися транс­фор­маторами - ВТ);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индуктосины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(И);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редусины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(РД).</a:t>
            </a:r>
            <a:endParaRPr lang="ru-RU" sz="20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39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ДАТЧИКИ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83" y="1304918"/>
            <a:ext cx="8551473" cy="382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8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2050" name="Picture 2" descr="ÐÐ°ÑÑÐ¸Ð½ÐºÐ¸ Ð¿Ð¾ Ð·Ð°Ð¿ÑÐ¾ÑÑ Ð ÐµÐ·Ð¸ÑÑÐ¸Ð²Ð½ÑÐ¹ Ð´Ð°ÑÂ­Â­ÑÐ¸Ðº Ð¿Ð¾Ð»Ð¾Ð¶ÐµÐ½Ð¸Ñ hj,jnj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05673"/>
            <a:ext cx="3275856" cy="402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2843808" y="476672"/>
            <a:ext cx="5400600" cy="525658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ТЕСТЫ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Бесконтактный датчик, предназначенный для контроля положения объектов из металла – это </a:t>
            </a:r>
            <a:r>
              <a:rPr lang="ru-R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индуктивный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датчик.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Аналоговым датчиком угловой скорости для обратной связи в приводе служит </a:t>
            </a:r>
            <a:r>
              <a:rPr lang="ru-R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тахогенератор</a:t>
            </a:r>
            <a:r>
              <a:rPr lang="ru-RU" sz="1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alt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правляемое устройство, содержащее рабочий орган, который предназначен для выполнения двигательных функций, аналогичных функциям руки человека при перемещении объектов в пространстве – это </a:t>
            </a:r>
            <a:r>
              <a:rPr lang="ru-RU" altLang="ru-R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манипулятор</a:t>
            </a:r>
            <a:r>
              <a:rPr lang="ru-RU" alt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endParaRPr lang="ru-RU" alt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Восстановление, разделение информационных потоков, подавление </a:t>
            </a:r>
            <a:r>
              <a:rPr lang="ru-RU" sz="1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шумов, сжатие данных, фильтрация, усиление сигналов – это </a:t>
            </a:r>
            <a:r>
              <a:rPr lang="ru-RU" sz="14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сигналов</a:t>
            </a:r>
            <a:r>
              <a:rPr lang="ru-RU" sz="1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Фильтры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различают: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1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непрерывные, дискретные, линейные и нелинейные;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1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электрические, механические, акустические и др.</a:t>
            </a:r>
          </a:p>
        </p:txBody>
      </p:sp>
    </p:spTree>
    <p:extLst>
      <p:ext uri="{BB962C8B-B14F-4D97-AF65-F5344CB8AC3E}">
        <p14:creationId xmlns:p14="http://schemas.microsoft.com/office/powerpoint/2010/main" val="247493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45586" y="1124744"/>
            <a:ext cx="75968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Самым распространенным типом датчиков, используемых в робототехнике и </a:t>
            </a:r>
            <a:r>
              <a:rPr lang="ru-RU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мехатронике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, являются 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кинестетические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датчики. Решение любых задач, связанных с контролем линейных и угловых параметров пе­ремещения, обеспечением заданной скорости движения невозможно без датчиков этой группы. По оценке автора, свыше 70% информационных устройств современного промышленного производства реализуют кинестетические функции. Кинестетические сенсоры по типу входного воздействия разделяются на три группы:</a:t>
            </a:r>
          </a:p>
          <a:p>
            <a:pPr indent="457200">
              <a:buFont typeface="Wingdings" panose="05000000000000000000" pitchFamily="2" charset="2"/>
              <a:buChar char="q"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датчики положения и перемещения;</a:t>
            </a:r>
          </a:p>
          <a:p>
            <a:pPr indent="457200">
              <a:buFont typeface="Wingdings" panose="05000000000000000000" pitchFamily="2" charset="2"/>
              <a:buChar char="q"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датчики скорости;</a:t>
            </a:r>
          </a:p>
          <a:p>
            <a:pPr indent="457200">
              <a:buFont typeface="Wingdings" panose="05000000000000000000" pitchFamily="2" charset="2"/>
              <a:buChar char="q"/>
            </a:pPr>
            <a:r>
              <a:rPr 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датчики усилий и акселерометры.</a:t>
            </a:r>
          </a:p>
        </p:txBody>
      </p:sp>
    </p:spTree>
    <p:extLst>
      <p:ext uri="{BB962C8B-B14F-4D97-AF65-F5344CB8AC3E}">
        <p14:creationId xmlns:p14="http://schemas.microsoft.com/office/powerpoint/2010/main" val="2765106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6527" y="1687448"/>
            <a:ext cx="78887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0000"/>
                </a:solidFill>
                <a:latin typeface="Arial" panose="020B0604020202020204" pitchFamily="34" charset="0"/>
              </a:rPr>
              <a:t>Датчиком положения и перемещения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(ДПП) называется устройство, воспринимающее контролируемое положение и/или перемещение объекта (ли­нейное или угловое) и преобразующее его в выходной (обычно, электрический) сигнал, удоб­ный для дальнейшей обработки, хранения или передачи по каналу связи. </a:t>
            </a:r>
          </a:p>
        </p:txBody>
      </p:sp>
    </p:spTree>
    <p:extLst>
      <p:ext uri="{BB962C8B-B14F-4D97-AF65-F5344CB8AC3E}">
        <p14:creationId xmlns:p14="http://schemas.microsoft.com/office/powerpoint/2010/main" val="78116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6527" y="620688"/>
            <a:ext cx="78887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Существует 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</a:rPr>
              <a:t>два основных метода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определения положения и измерения перемещений. </a:t>
            </a:r>
          </a:p>
          <a:p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В соответствии с первым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, датчик вырабатывает сигнал, являющийся функцией положения одной из его частей, связанных с подвижным объектом, а изменение этого сигнала характеризует перемещение этого объекта. </a:t>
            </a:r>
          </a:p>
          <a:p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В соответствии со вторым методом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 датчик формирует импульс на каждое элементарное перемещение, и суммарное положение определяется суммой всех элементарных перемещений. </a:t>
            </a:r>
          </a:p>
          <a:p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Информативным параметром датчиков первой группы, получивших название 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абсолютных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, является изменение электрического импеданса - сопротивления, индуктивности или емкости в функции положения подвижного элемента датчика. Преобразователи второй группы называются датчиками </a:t>
            </a:r>
            <a:r>
              <a:rPr lang="ru-RU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последовательных приращений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 или относительными.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130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textarchive.ru/images/723/1445112/m5d9941e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7799673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54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9998" y="1325555"/>
            <a:ext cx="7960730" cy="4154984"/>
          </a:xfrm>
          <a:prstGeom prst="rect">
            <a:avLst/>
          </a:prstGeom>
          <a:solidFill>
            <a:srgbClr val="F9F9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 ДПП робототехнических и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мехатронных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си­стем обычно пре­дъявляются следующие тре­бования:</a:t>
            </a: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точность (полная погрешность - не более 1%);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быстродействие (определя­емое через минима­ль­ную ча­­стоту опроса - не менее 50 Гц);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надежность (доверительная вероятность - не менее 0,9);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помехоустойчивость;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технологичность;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низкая  стоимость.</a:t>
            </a:r>
          </a:p>
        </p:txBody>
      </p:sp>
    </p:spTree>
    <p:extLst>
      <p:ext uri="{BB962C8B-B14F-4D97-AF65-F5344CB8AC3E}">
        <p14:creationId xmlns:p14="http://schemas.microsoft.com/office/powerpoint/2010/main" val="3243586064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1051" y="980728"/>
            <a:ext cx="763284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880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ДПП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можно классифицировать по пяти основ­ным признакам на следующие группы:</a:t>
            </a:r>
          </a:p>
          <a:p>
            <a:pPr indent="182880"/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По  измеряемому параметру: линейные и угловые.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По принципу действия: резистивные, электромагнитные, фотоэлектрические (оптоэлектрон­ные) и электростатические (емкостные).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По структуре построения: последовательные, дифференциальные и компенсационные или урав­новешивае­мые (рис. 3.1а - 3.1в соответственно).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По характеру изменения выходного сигнала: непрерывные (амплитудные, частотные, фазовые) и дискретные (амплитудно-, частотно-, и кодоимпульсные).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По принципу считывания сигналов: абсолютные и циклические.</a:t>
            </a:r>
            <a:endParaRPr lang="ru-RU" sz="20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50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NewRoman,Bold"/>
              </a:rPr>
              <a:t>КИНЕСТЕТИЧЕСКИЕ ДАТЧИКИ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521628"/>
              </p:ext>
            </p:extLst>
          </p:nvPr>
        </p:nvGraphicFramePr>
        <p:xfrm>
          <a:off x="827584" y="3645024"/>
          <a:ext cx="7488832" cy="2499360"/>
        </p:xfrm>
        <a:graphic>
          <a:graphicData uri="http://schemas.openxmlformats.org/drawingml/2006/table">
            <a:tbl>
              <a:tblPr/>
              <a:tblGrid>
                <a:gridCol w="2813336">
                  <a:extLst>
                    <a:ext uri="{9D8B030D-6E8A-4147-A177-3AD203B41FA5}">
                      <a16:colId xmlns:a16="http://schemas.microsoft.com/office/drawing/2014/main" val="2297839642"/>
                    </a:ext>
                  </a:extLst>
                </a:gridCol>
                <a:gridCol w="669842">
                  <a:extLst>
                    <a:ext uri="{9D8B030D-6E8A-4147-A177-3AD203B41FA5}">
                      <a16:colId xmlns:a16="http://schemas.microsoft.com/office/drawing/2014/main" val="3839191835"/>
                    </a:ext>
                  </a:extLst>
                </a:gridCol>
                <a:gridCol w="803810">
                  <a:extLst>
                    <a:ext uri="{9D8B030D-6E8A-4147-A177-3AD203B41FA5}">
                      <a16:colId xmlns:a16="http://schemas.microsoft.com/office/drawing/2014/main" val="557338009"/>
                    </a:ext>
                  </a:extLst>
                </a:gridCol>
                <a:gridCol w="803810">
                  <a:extLst>
                    <a:ext uri="{9D8B030D-6E8A-4147-A177-3AD203B41FA5}">
                      <a16:colId xmlns:a16="http://schemas.microsoft.com/office/drawing/2014/main" val="975584260"/>
                    </a:ext>
                  </a:extLst>
                </a:gridCol>
                <a:gridCol w="790414">
                  <a:extLst>
                    <a:ext uri="{9D8B030D-6E8A-4147-A177-3AD203B41FA5}">
                      <a16:colId xmlns:a16="http://schemas.microsoft.com/office/drawing/2014/main" val="4011851060"/>
                    </a:ext>
                  </a:extLst>
                </a:gridCol>
                <a:gridCol w="803810">
                  <a:extLst>
                    <a:ext uri="{9D8B030D-6E8A-4147-A177-3AD203B41FA5}">
                      <a16:colId xmlns:a16="http://schemas.microsoft.com/office/drawing/2014/main" val="3906131389"/>
                    </a:ext>
                  </a:extLst>
                </a:gridCol>
                <a:gridCol w="803810">
                  <a:extLst>
                    <a:ext uri="{9D8B030D-6E8A-4147-A177-3AD203B41FA5}">
                      <a16:colId xmlns:a16="http://schemas.microsoft.com/office/drawing/2014/main" val="3898513778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effectLst/>
                        </a:rPr>
                        <a:t>Интервал перемещения, мм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</a:rPr>
                        <a:t>Предел допускаемой систематической погрешности, мкм</a:t>
                      </a:r>
                    </a:p>
                    <a:p>
                      <a:pPr algn="just"/>
                      <a:r>
                        <a:rPr lang="ru-RU" sz="1600" b="1" dirty="0">
                          <a:effectLst/>
                        </a:rPr>
                        <a:t>    1           2            3             4            5            6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392180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10 ... 32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12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6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1,5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0,5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0,3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25946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32 ... 125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16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8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4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2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0,5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907315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125 ... 200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18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9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2,5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0,5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628792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200 ... 320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20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10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indent="73152" algn="ctr"/>
                      <a:r>
                        <a:rPr lang="ru-RU" sz="1600">
                          <a:effectLst/>
                        </a:rPr>
                        <a:t>1,5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0,8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311082"/>
                  </a:ext>
                </a:extLst>
              </a:tr>
              <a:tr h="316835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320 ... 500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25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12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6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1,5</a:t>
                      </a:r>
                    </a:p>
                  </a:txBody>
                  <a:tcPr marL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0,8</a:t>
                      </a:r>
                    </a:p>
                  </a:txBody>
                  <a:tcPr marL="73152" marR="7315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98005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9703" y="476672"/>
            <a:ext cx="8055546" cy="3139321"/>
          </a:xfrm>
          <a:prstGeom prst="rect">
            <a:avLst/>
          </a:prstGeom>
          <a:solidFill>
            <a:srgbClr val="F9F9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73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соответствии с ГОСТ 20964-75 и 20965-75 устанавливаются шесть классов точности ДПП. </a:t>
            </a: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датчиков угловых перемещений при поворотах в пределах 360</a:t>
            </a:r>
            <a:r>
              <a:rPr kumimoji="0" lang="ru-RU" altLang="ru-RU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допускаемая систематическая погрешность для 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класса точности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 должна превышать 50’’, </a:t>
            </a:r>
            <a:r>
              <a:rPr kumimoji="0" lang="ru-RU" altLang="ru-RU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6-го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- 1’’. </a:t>
            </a: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датчиков линейных перемещений задаются 15 интервалов координатных перемещений. Шесть наиболее высоких классов точности таких ДПП представлены в таблице.</a:t>
            </a:r>
            <a:endParaRPr kumimoji="0" lang="ru-RU" altLang="ru-RU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730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Классы точности ДПП</a:t>
            </a:r>
          </a:p>
        </p:txBody>
      </p:sp>
    </p:spTree>
    <p:extLst>
      <p:ext uri="{BB962C8B-B14F-4D97-AF65-F5344CB8AC3E}">
        <p14:creationId xmlns:p14="http://schemas.microsoft.com/office/powerpoint/2010/main" val="2809081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0EF6100A922A141BDC4428F72AEC990" ma:contentTypeVersion="2" ma:contentTypeDescription="Создание документа." ma:contentTypeScope="" ma:versionID="6a8061c80811e6aabf04a54a7eaf3525">
  <xsd:schema xmlns:xsd="http://www.w3.org/2001/XMLSchema" xmlns:xs="http://www.w3.org/2001/XMLSchema" xmlns:p="http://schemas.microsoft.com/office/2006/metadata/properties" xmlns:ns2="18852f9a-cc3c-4aeb-8b15-96e5ffda0fe4" targetNamespace="http://schemas.microsoft.com/office/2006/metadata/properties" ma:root="true" ma:fieldsID="4fb284098a3be6fba72aceb51ee732f0" ns2:_="">
    <xsd:import namespace="18852f9a-cc3c-4aeb-8b15-96e5ffda0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52f9a-cc3c-4aeb-8b15-96e5ffda0f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B3388B-869F-41C8-A58D-61861ACBEF0E}"/>
</file>

<file path=customXml/itemProps2.xml><?xml version="1.0" encoding="utf-8"?>
<ds:datastoreItem xmlns:ds="http://schemas.openxmlformats.org/officeDocument/2006/customXml" ds:itemID="{7C6F387E-3418-4879-8E3B-AF8640110343}"/>
</file>

<file path=customXml/itemProps3.xml><?xml version="1.0" encoding="utf-8"?>
<ds:datastoreItem xmlns:ds="http://schemas.openxmlformats.org/officeDocument/2006/customXml" ds:itemID="{C87DB2C2-49F0-4A71-B991-394E5F712D38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1715</TotalTime>
  <Words>812</Words>
  <Application>Microsoft Office PowerPoint</Application>
  <PresentationFormat>Экран (4:3)</PresentationFormat>
  <Paragraphs>164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Impact</vt:lpstr>
      <vt:lpstr>Times New Roman</vt:lpstr>
      <vt:lpstr>TimesNewRoman,Bold</vt:lpstr>
      <vt:lpstr>Wingdings</vt:lpstr>
      <vt:lpstr>NewsPrint</vt:lpstr>
      <vt:lpstr> КИНЕСТЕТИЧЕСКИЕ ДАТЧИКИ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роботов</dc:title>
  <dc:creator>ДОМ</dc:creator>
  <cp:lastModifiedBy>Admin</cp:lastModifiedBy>
  <cp:revision>71</cp:revision>
  <cp:lastPrinted>2018-10-16T11:12:53Z</cp:lastPrinted>
  <dcterms:created xsi:type="dcterms:W3CDTF">2017-11-15T07:02:51Z</dcterms:created>
  <dcterms:modified xsi:type="dcterms:W3CDTF">2018-10-21T17:20:50Z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0x01010040EF6100A922A141BDC4428F72AEC990</vt:lpwstr>
  </property>
</Properties>
</file>